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2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18" r:id="rId2"/>
  </p:sldMasterIdLst>
  <p:notesMasterIdLst>
    <p:notesMasterId r:id="rId17"/>
  </p:notesMasterIdLst>
  <p:handoutMasterIdLst>
    <p:handoutMasterId r:id="rId18"/>
  </p:handoutMasterIdLst>
  <p:sldIdLst>
    <p:sldId id="256" r:id="rId3"/>
    <p:sldId id="375" r:id="rId4"/>
    <p:sldId id="354" r:id="rId5"/>
    <p:sldId id="361" r:id="rId6"/>
    <p:sldId id="380" r:id="rId7"/>
    <p:sldId id="379" r:id="rId8"/>
    <p:sldId id="382" r:id="rId9"/>
    <p:sldId id="370" r:id="rId10"/>
    <p:sldId id="371" r:id="rId11"/>
    <p:sldId id="376" r:id="rId12"/>
    <p:sldId id="373" r:id="rId13"/>
    <p:sldId id="369" r:id="rId14"/>
    <p:sldId id="381" r:id="rId15"/>
    <p:sldId id="353" r:id="rId16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94891233-B8A7-4785-B64E-94E6585B13E6}">
          <p14:sldIdLst>
            <p14:sldId id="256"/>
            <p14:sldId id="375"/>
            <p14:sldId id="354"/>
            <p14:sldId id="361"/>
            <p14:sldId id="380"/>
            <p14:sldId id="379"/>
            <p14:sldId id="382"/>
            <p14:sldId id="370"/>
            <p14:sldId id="371"/>
            <p14:sldId id="376"/>
            <p14:sldId id="373"/>
            <p14:sldId id="369"/>
            <p14:sldId id="381"/>
            <p14:sldId id="35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000066"/>
    <a:srgbClr val="FFFFFF"/>
    <a:srgbClr val="BDE4FF"/>
    <a:srgbClr val="33CC33"/>
    <a:srgbClr val="FF0000"/>
    <a:srgbClr val="FF3300"/>
    <a:srgbClr val="BFC5C8"/>
    <a:srgbClr val="887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78013" autoAdjust="0"/>
  </p:normalViewPr>
  <p:slideViewPr>
    <p:cSldViewPr>
      <p:cViewPr varScale="1">
        <p:scale>
          <a:sx n="57" d="100"/>
          <a:sy n="57" d="100"/>
        </p:scale>
        <p:origin x="2013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9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3726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98CC2-D15E-48B6-9845-FA077725D797}" type="datetimeFigureOut">
              <a:rPr lang="da-DK" smtClean="0"/>
              <a:t>21-03-2025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F696F-1DA0-464C-A38E-F7B6853519B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91742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Times" pitchFamily="-32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Times" pitchFamily="-32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Times" pitchFamily="-32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Times" pitchFamily="-32" charset="0"/>
                <a:cs typeface="+mn-cs"/>
              </a:defRPr>
            </a:lvl1pPr>
          </a:lstStyle>
          <a:p>
            <a:pPr>
              <a:defRPr/>
            </a:pPr>
            <a:fld id="{8AF0DC94-B7FF-449D-9335-2C49820EDB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9298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odocdb.dk/document/941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F0DC94-B7FF-449D-9335-2C49820EDB1F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7897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Times" pitchFamily="-32" charset="0"/>
                <a:ea typeface="+mn-ea"/>
                <a:cs typeface="+mn-cs"/>
              </a:rPr>
              <a:t>DocDB provides an easily accessible library of ECC deliverables in the field of radio spectrum, numbering and networks regulation.</a:t>
            </a:r>
          </a:p>
          <a:p>
            <a:endParaRPr lang="en-GB" dirty="0"/>
          </a:p>
          <a:p>
            <a:r>
              <a:rPr lang="en-GB" dirty="0"/>
              <a:t>Home contains overview of:</a:t>
            </a:r>
          </a:p>
          <a:p>
            <a:r>
              <a:rPr lang="en-GB" dirty="0"/>
              <a:t>Top banner – deliverables</a:t>
            </a:r>
            <a:r>
              <a:rPr lang="en-GB" baseline="0" dirty="0"/>
              <a:t>, decision review and information</a:t>
            </a:r>
            <a:endParaRPr lang="en-GB" dirty="0"/>
          </a:p>
          <a:p>
            <a:endParaRPr lang="en-GB" dirty="0"/>
          </a:p>
          <a:p>
            <a:r>
              <a:rPr lang="en-GB" dirty="0"/>
              <a:t>Explanation</a:t>
            </a:r>
          </a:p>
          <a:p>
            <a:r>
              <a:rPr lang="en-GB" dirty="0"/>
              <a:t>Latest news – links</a:t>
            </a:r>
            <a:r>
              <a:rPr lang="en-GB" baseline="0" dirty="0"/>
              <a:t> related to docdb</a:t>
            </a:r>
          </a:p>
          <a:p>
            <a:r>
              <a:rPr lang="en-GB" baseline="0" dirty="0"/>
              <a:t>Popular</a:t>
            </a:r>
          </a:p>
          <a:p>
            <a:r>
              <a:rPr lang="en-GB" baseline="0" dirty="0"/>
              <a:t>Search</a:t>
            </a:r>
          </a:p>
          <a:p>
            <a:endParaRPr lang="en-GB" baseline="0" dirty="0"/>
          </a:p>
          <a:p>
            <a:r>
              <a:rPr lang="en-GB" baseline="0" dirty="0"/>
              <a:t>Update history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Times" pitchFamily="-32" charset="0"/>
                <a:ea typeface="+mn-ea"/>
                <a:cs typeface="+mn-cs"/>
              </a:rPr>
              <a:t>ECO cannot be held responsible for any incorrect information in the documentation database.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Times" pitchFamily="-32" charset="0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Times" pitchFamily="-32" charset="0"/>
                <a:ea typeface="+mn-ea"/>
                <a:cs typeface="+mn-cs"/>
              </a:rPr>
              <a:t>Contacts at ECO and in administrations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Times" pitchFamily="-32" charset="0"/>
                <a:ea typeface="+mn-ea"/>
                <a:cs typeface="+mn-cs"/>
              </a:rPr>
              <a:t> + efis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F0DC94-B7FF-449D-9335-2C49820EDB1F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0787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get an</a:t>
            </a:r>
            <a:r>
              <a:rPr lang="en-GB" baseline="0" dirty="0"/>
              <a:t> overview of all content – </a:t>
            </a:r>
          </a:p>
          <a:p>
            <a:r>
              <a:rPr lang="en-GB" baseline="0" dirty="0"/>
              <a:t>See print screen next page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F0DC94-B7FF-449D-9335-2C49820EDB1F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8414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Example</a:t>
            </a:r>
            <a:r>
              <a:rPr lang="en-GB" baseline="0" dirty="0"/>
              <a:t> with m</a:t>
            </a:r>
            <a:r>
              <a:rPr lang="en-GB" dirty="0"/>
              <a:t>ost</a:t>
            </a:r>
            <a:r>
              <a:rPr lang="en-GB" baseline="0" dirty="0"/>
              <a:t> recent publish dates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F0DC94-B7FF-449D-9335-2C49820EDB1F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6012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C05A1-CC50-E154-C0D9-0ED5BE541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92A896-E401-F323-C832-B9836DC395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0C196E-39A4-9E5C-1128-2B102102C0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Example</a:t>
            </a:r>
            <a:r>
              <a:rPr lang="en-GB" baseline="0" dirty="0"/>
              <a:t> with m</a:t>
            </a:r>
            <a:r>
              <a:rPr lang="en-GB" dirty="0"/>
              <a:t>ost</a:t>
            </a:r>
            <a:r>
              <a:rPr lang="en-GB" baseline="0" dirty="0"/>
              <a:t> recent publish dates</a:t>
            </a:r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946D9-719A-1990-CD40-F0DA82B0C5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F0DC94-B7FF-449D-9335-2C49820EDB1F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3199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Await</a:t>
            </a:r>
            <a:r>
              <a:rPr lang="en-GB" baseline="0" dirty="0"/>
              <a:t> DG for search example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F0DC94-B7FF-449D-9335-2C49820EDB1F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8578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Information</a:t>
            </a:r>
            <a:r>
              <a:rPr lang="en-GB" baseline="0" dirty="0"/>
              <a:t> here is taken from EFIS	</a:t>
            </a:r>
          </a:p>
          <a:p>
            <a:endParaRPr lang="en-GB" baseline="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Example ECC Decision (16)02 (here)</a:t>
            </a:r>
            <a:endParaRPr lang="da-DK" dirty="0"/>
          </a:p>
          <a:p>
            <a:endParaRPr lang="en-GB" baseline="0" dirty="0"/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F0DC94-B7FF-449D-9335-2C49820EDB1F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4422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F0DC94-B7FF-449D-9335-2C49820EDB1F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8271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Macintosh%20HD:Users:bess:Library:Mail%20Downloads: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/Users/bess/Library/Mail%20Downloads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acintosh HD:Users:bess:Library:Mail Downloads:"/>
          <p:cNvPicPr>
            <a:picLocks noChangeAspect="1" noChangeArrowheads="1"/>
          </p:cNvPicPr>
          <p:nvPr userDrawn="1"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7772400" cy="990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3352800"/>
            <a:ext cx="6400800" cy="381000"/>
          </a:xfrm>
        </p:spPr>
        <p:txBody>
          <a:bodyPr/>
          <a:lstStyle>
            <a:lvl1pPr marL="0" indent="0" algn="r">
              <a:buFontTx/>
              <a:buNone/>
              <a:defRPr sz="160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914400" y="1446213"/>
            <a:ext cx="7543800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1446213"/>
            <a:ext cx="1885950" cy="47259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46213"/>
            <a:ext cx="5505450" cy="47259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46213"/>
            <a:ext cx="75438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2362200"/>
            <a:ext cx="7543800" cy="3810000"/>
          </a:xfrm>
        </p:spPr>
        <p:txBody>
          <a:bodyPr/>
          <a:lstStyle/>
          <a:p>
            <a:pPr lvl="0"/>
            <a:endParaRPr lang="en-GB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acintosh HD:Users:bess:Library:Mail Downloads:"/>
          <p:cNvPicPr>
            <a:picLocks noChangeAspect="1" noChangeArrowheads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ECO_rgb_grey-re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88" y="539750"/>
            <a:ext cx="19081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7772400" cy="990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3352800"/>
            <a:ext cx="6400800" cy="381000"/>
          </a:xfrm>
        </p:spPr>
        <p:txBody>
          <a:bodyPr/>
          <a:lstStyle>
            <a:lvl1pPr marL="0" indent="0" algn="r">
              <a:buFontTx/>
              <a:buNone/>
              <a:defRPr sz="160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0358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23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893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6957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2362200"/>
            <a:ext cx="36957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9026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3662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134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298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4307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6398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5676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1446213"/>
            <a:ext cx="1885950" cy="472598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46213"/>
            <a:ext cx="5505450" cy="472598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2581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46213"/>
            <a:ext cx="7543800" cy="5334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2362200"/>
            <a:ext cx="7543800" cy="38100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71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914400" y="1446213"/>
            <a:ext cx="7543800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6957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2362200"/>
            <a:ext cx="36957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14400" y="1446213"/>
            <a:ext cx="75438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1446213"/>
            <a:ext cx="75438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Macintosh%20HD:Users:bess:Library:Mail%20Downloads: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/Users/bess/Library/Mail%20Downloads" TargetMode="Externa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Macintosh HD:Users:bess:Library:Mail Downloads:"/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46213"/>
            <a:ext cx="7543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7543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324600"/>
            <a:ext cx="2895600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solidFill>
                  <a:srgbClr val="887F6E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4" r:id="rId2"/>
    <p:sldLayoutId id="2147483716" r:id="rId3"/>
    <p:sldLayoutId id="2147483713" r:id="rId4"/>
    <p:sldLayoutId id="2147483712" r:id="rId5"/>
    <p:sldLayoutId id="2147483711" r:id="rId6"/>
    <p:sldLayoutId id="2147483710" r:id="rId7"/>
    <p:sldLayoutId id="2147483709" r:id="rId8"/>
    <p:sldLayoutId id="2147483708" r:id="rId9"/>
    <p:sldLayoutId id="2147483707" r:id="rId10"/>
    <p:sldLayoutId id="2147483717" r:id="rId11"/>
    <p:sldLayoutId id="2147483706" r:id="rId12"/>
    <p:sldLayoutId id="2147483705" r:id="rId13"/>
  </p:sldLayoutIdLst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Macintosh HD:Users:bess:Library:Mail Downloads:"/>
          <p:cNvPicPr>
            <a:picLocks noChangeAspect="1" noChangeArrowheads="1"/>
          </p:cNvPicPr>
          <p:nvPr userDrawn="1"/>
        </p:nvPicPr>
        <p:blipFill>
          <a:blip r:embed="rId14" r:link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46213"/>
            <a:ext cx="7543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7543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3246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87F6E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eaLnBrk="0" hangingPunct="0"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  <p:pic>
        <p:nvPicPr>
          <p:cNvPr id="2054" name="Picture 3" descr="ECO_rgb_grey-re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93713"/>
            <a:ext cx="17272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053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+mj-ea"/>
          <a:cs typeface="ＭＳ Ｐゴシック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  <a:cs typeface="ＭＳ Ｐゴシック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  <a:cs typeface="ＭＳ Ｐゴシック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  <a:cs typeface="ＭＳ Ｐゴシック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db.cept.org/implementation/overview/28628" TargetMode="External"/><Relationship Id="rId2" Type="http://schemas.openxmlformats.org/officeDocument/2006/relationships/hyperlink" Target="https://docdb.cept.org/implementation/overview/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db.cept.org/implementation/overview/11" TargetMode="External"/><Relationship Id="rId4" Type="http://schemas.openxmlformats.org/officeDocument/2006/relationships/hyperlink" Target="https://docdb.cept.org/implementation/412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anne-dorthe.hjelm.christensen@eco.cept.or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robin.donoghue@eco.cept.org" TargetMode="External"/><Relationship Id="rId2" Type="http://schemas.openxmlformats.org/officeDocument/2006/relationships/hyperlink" Target="mailto:anne-dorthe.hjelm.christensen@eco.cept.org" TargetMode="Externa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db.cept.org/hom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codocdb.dk/document/category/ECC_Decisions/review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ecodocdb.dk/document/category/ECC_Decisions?status=ACT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467544" y="2492896"/>
            <a:ext cx="8197850" cy="990600"/>
          </a:xfrm>
        </p:spPr>
        <p:txBody>
          <a:bodyPr/>
          <a:lstStyle/>
          <a:p>
            <a:pPr eaLnBrk="1" hangingPunct="1"/>
            <a:r>
              <a:rPr lang="en-GB" dirty="0"/>
              <a:t>Session 6</a:t>
            </a:r>
            <a:br>
              <a:rPr lang="en-GB" dirty="0"/>
            </a:br>
            <a:r>
              <a:rPr lang="en-GB" dirty="0"/>
              <a:t>ECO Documentation Database</a:t>
            </a:r>
            <a:br>
              <a:rPr lang="en-GB" dirty="0"/>
            </a:br>
            <a:endParaRPr lang="en-GB" dirty="0"/>
          </a:p>
        </p:txBody>
      </p:sp>
      <p:sp>
        <p:nvSpPr>
          <p:cNvPr id="43010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339752" y="3356992"/>
            <a:ext cx="6400800" cy="381000"/>
          </a:xfrm>
        </p:spPr>
        <p:txBody>
          <a:bodyPr/>
          <a:lstStyle/>
          <a:p>
            <a:pPr eaLnBrk="1" hangingPunct="1"/>
            <a:r>
              <a:rPr lang="da-DK" sz="1200" b="1" dirty="0"/>
              <a:t>Presented by Anne-Dorthe Hjelm Christensen</a:t>
            </a:r>
            <a:endParaRPr lang="en-GB" i="1" dirty="0"/>
          </a:p>
        </p:txBody>
      </p:sp>
      <p:sp>
        <p:nvSpPr>
          <p:cNvPr id="4" name="Rectangle 3"/>
          <p:cNvSpPr/>
          <p:nvPr/>
        </p:nvSpPr>
        <p:spPr>
          <a:xfrm>
            <a:off x="2409948" y="6165304"/>
            <a:ext cx="599350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11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 dirty="0">
                <a:solidFill>
                  <a:srgbClr val="808080"/>
                </a:solidFill>
              </a:rPr>
              <a:t>European Communications Office, 20-21 March 2025</a:t>
            </a:r>
          </a:p>
          <a:p>
            <a:pPr lvl="0" algn="r"/>
            <a:endParaRPr lang="en-GB" sz="1100" b="1" kern="0" dirty="0">
              <a:solidFill>
                <a:srgbClr val="80808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National implementation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Search options: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By </a:t>
            </a:r>
            <a:r>
              <a:rPr lang="da-DK" dirty="0"/>
              <a:t>Implementation Overview (</a:t>
            </a:r>
            <a:r>
              <a:rPr lang="da-DK" dirty="0">
                <a:hlinkClick r:id="rId2"/>
              </a:rPr>
              <a:t>here</a:t>
            </a:r>
            <a:r>
              <a:rPr lang="da-DK" dirty="0"/>
              <a:t>);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By ECC deliverable (</a:t>
            </a:r>
            <a:r>
              <a:rPr lang="da-DK" dirty="0">
                <a:hlinkClick r:id="rId3"/>
              </a:rPr>
              <a:t>h</a:t>
            </a:r>
            <a:r>
              <a:rPr lang="da-DK" dirty="0">
                <a:hlinkClick r:id="rId4"/>
              </a:rPr>
              <a:t>ere</a:t>
            </a:r>
            <a:r>
              <a:rPr lang="da-DK" dirty="0"/>
              <a:t>);</a:t>
            </a:r>
            <a:endParaRPr lang="en-GB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By country (</a:t>
            </a:r>
            <a:r>
              <a:rPr lang="da-DK" dirty="0">
                <a:hlinkClick r:id="rId5"/>
              </a:rPr>
              <a:t>here</a:t>
            </a:r>
            <a:r>
              <a:rPr lang="da-DK" dirty="0"/>
              <a:t>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029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of national implementation status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The database offers the opportunity for national CEPT administrations to provide themselves the status of their national implementation of ECC deliverables;</a:t>
            </a:r>
            <a:endParaRPr lang="da-DK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This is done via a national login provided by ECO (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hlinkClick r:id="rId2"/>
              </a:rPr>
              <a:t>anne-dorthe.hjelm.christensen@eco.cept.org</a:t>
            </a:r>
            <a:r>
              <a:rPr lang="da-DK" dirty="0"/>
              <a:t>);</a:t>
            </a:r>
          </a:p>
          <a:p>
            <a:pPr>
              <a:buClr>
                <a:srgbClr val="D2232A"/>
              </a:buClr>
              <a:buFont typeface="Wingdings" panose="05000000000000000000" pitchFamily="2" charset="2"/>
              <a:buChar char="§"/>
            </a:pPr>
            <a:r>
              <a:rPr lang="en-GB" dirty="0"/>
              <a:t>44 administrations have their own account.</a:t>
            </a:r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26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68760"/>
            <a:ext cx="9036496" cy="677416"/>
          </a:xfrm>
        </p:spPr>
        <p:txBody>
          <a:bodyPr/>
          <a:lstStyle/>
          <a:p>
            <a:r>
              <a:rPr lang="da-DK" dirty="0"/>
              <a:t>Overview of ETSI Harmonised Standards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2148389"/>
            <a:ext cx="6120680" cy="3460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0296" y="6165304"/>
            <a:ext cx="80661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900 entries – about 70 ETSI Harmonised European Standards</a:t>
            </a:r>
            <a:endParaRPr lang="da-D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1" t="20405" r="6107"/>
          <a:stretch/>
        </p:blipFill>
        <p:spPr bwMode="auto">
          <a:xfrm>
            <a:off x="4202584" y="5557746"/>
            <a:ext cx="3215540" cy="66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5743035"/>
            <a:ext cx="4320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Option for you to analyse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8321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 contacts for ECO Documentation Database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395" y="2362200"/>
            <a:ext cx="4387238" cy="3810000"/>
          </a:xfrm>
        </p:spPr>
        <p:txBody>
          <a:bodyPr/>
          <a:lstStyle/>
          <a:p>
            <a:pPr marL="0" indent="0">
              <a:buNone/>
            </a:pPr>
            <a:r>
              <a:rPr lang="en-US" sz="1300" dirty="0"/>
              <a:t>Anne-Dorthe Hjelm Christensen</a:t>
            </a:r>
          </a:p>
          <a:p>
            <a:r>
              <a:rPr lang="en-US" sz="1300" dirty="0"/>
              <a:t>Email: </a:t>
            </a:r>
            <a:r>
              <a:rPr lang="en-GB" sz="13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hlinkClick r:id="rId2"/>
              </a:rPr>
              <a:t>anne-dorthe.hjelm.christensen@eco.cept.org</a:t>
            </a:r>
            <a:r>
              <a:rPr lang="en-US" sz="1300" dirty="0"/>
              <a:t> </a:t>
            </a:r>
          </a:p>
          <a:p>
            <a:r>
              <a:rPr lang="en-US" sz="1300" dirty="0"/>
              <a:t>Telephone: +45 33 89 63 11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300" dirty="0"/>
              <a:t>Robin Donoghue</a:t>
            </a:r>
          </a:p>
          <a:p>
            <a:r>
              <a:rPr lang="en-US" sz="1300" dirty="0"/>
              <a:t>Email: </a:t>
            </a:r>
            <a:r>
              <a:rPr lang="en-US" sz="1300" dirty="0">
                <a:hlinkClick r:id="rId3"/>
              </a:rPr>
              <a:t>robin.donoghue@eco.cept.org</a:t>
            </a:r>
            <a:endParaRPr lang="en-US" sz="1300" dirty="0"/>
          </a:p>
          <a:p>
            <a:r>
              <a:rPr lang="en-US" sz="1300" dirty="0"/>
              <a:t>Telephone: +45 33 89 63 12</a:t>
            </a:r>
            <a:br>
              <a:rPr lang="en-US" sz="1200" dirty="0"/>
            </a:br>
            <a:endParaRPr lang="en-US" sz="1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rgbClr val="000000"/>
              </a:solidFill>
              <a:latin typeface="Times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08" y="3442792"/>
            <a:ext cx="1875600" cy="201111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 descr="C:\Users\robin.donoghue\Desktop\Rob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39891"/>
            <a:ext cx="1971576" cy="1967518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95536" y="5653890"/>
            <a:ext cx="84249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ECO continuously strives to improve our documentation database, and your comments can influence the process. If you have comments or questions concerning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</a:rPr>
              <a:t>documentation database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+mn-cs"/>
              </a:rPr>
              <a:t>, please do not hesitate to contact us </a:t>
            </a:r>
            <a:endParaRPr lang="da-DK" sz="14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6735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>
                <a:solidFill>
                  <a:srgbClr val="333399"/>
                </a:solidFill>
              </a:rPr>
              <a:t>Thanks for your attention!!</a:t>
            </a:r>
          </a:p>
          <a:p>
            <a:pPr marL="0" indent="0">
              <a:buNone/>
            </a:pPr>
            <a:endParaRPr lang="da-DK" dirty="0">
              <a:solidFill>
                <a:srgbClr val="333399"/>
              </a:solidFill>
            </a:endParaRPr>
          </a:p>
          <a:p>
            <a:pPr marL="0" indent="0">
              <a:buNone/>
            </a:pPr>
            <a:r>
              <a:rPr lang="da-DK">
                <a:solidFill>
                  <a:srgbClr val="333399"/>
                </a:solidFill>
              </a:rPr>
              <a:t>Questions ??</a:t>
            </a:r>
            <a:endParaRPr lang="da-DK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612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422379"/>
            <a:ext cx="7543800" cy="533400"/>
          </a:xfrm>
        </p:spPr>
        <p:txBody>
          <a:bodyPr/>
          <a:lstStyle/>
          <a:p>
            <a:r>
              <a:rPr lang="da-DK" dirty="0"/>
              <a:t>ECO Documentation Database - (DocDB)</a:t>
            </a:r>
            <a:br>
              <a:rPr lang="da-DK" dirty="0"/>
            </a:br>
            <a:r>
              <a:rPr lang="da-DK" dirty="0">
                <a:hlinkClick r:id="rId3"/>
              </a:rPr>
              <a:t>https://docdb.cept.org/home</a:t>
            </a:r>
            <a:endParaRPr lang="da-D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127C55-EFA5-4EF2-5E26-92804D1F5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2276872"/>
            <a:ext cx="5985757" cy="431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68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Background - 1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536" y="2348880"/>
            <a:ext cx="8280920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D2232A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New version launched in 2018;</a:t>
            </a:r>
          </a:p>
          <a:p>
            <a:pPr marL="285750" indent="-285750">
              <a:buClr>
                <a:srgbClr val="D2232A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Initial version launched in 2007.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800" dirty="0"/>
          </a:p>
          <a:p>
            <a:r>
              <a:rPr lang="en-GB" sz="1800" dirty="0"/>
              <a:t>The improvements implemented in the new DocDB followed the following principles:</a:t>
            </a:r>
            <a:endParaRPr lang="da-DK" sz="1800" dirty="0"/>
          </a:p>
          <a:p>
            <a:pPr marL="285750" lvl="0" indent="-285750">
              <a:buClr>
                <a:srgbClr val="D2232A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To maintain the primary function of DocDB, which is to act as the library of ECC deliverables;</a:t>
            </a:r>
            <a:endParaRPr lang="da-DK" sz="1800" dirty="0"/>
          </a:p>
          <a:p>
            <a:pPr marL="285750" lvl="0" indent="-285750">
              <a:buClr>
                <a:srgbClr val="D2232A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To increase its usefulness with the inclusion of additional features and information;</a:t>
            </a:r>
            <a:endParaRPr lang="da-DK" sz="1800" dirty="0"/>
          </a:p>
          <a:p>
            <a:pPr marL="285750" lvl="0" indent="-285750">
              <a:buClr>
                <a:srgbClr val="D2232A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To build upon an enhanced synergy between DocDB and EFIS, in particular in terms of content management (application and frequency information related to documents, inclusion of links between the information tools);</a:t>
            </a:r>
            <a:endParaRPr lang="da-DK" sz="1800" dirty="0"/>
          </a:p>
          <a:p>
            <a:pPr marL="285750" lvl="0" indent="-285750">
              <a:buClr>
                <a:srgbClr val="D2232A"/>
              </a:buClr>
              <a:buFont typeface="Wingdings" panose="05000000000000000000" pitchFamily="2" charset="2"/>
              <a:buChar char="§"/>
            </a:pPr>
            <a:r>
              <a:rPr lang="en-GB" sz="1800" dirty="0"/>
              <a:t>To benefit from the technology developments (e.g. use of state-of-the-art editing functions) since the previous version of DocDB was set up in 2007.</a:t>
            </a:r>
            <a:endParaRPr lang="da-DK" sz="1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a-DK" sz="1300" dirty="0"/>
          </a:p>
        </p:txBody>
      </p:sp>
    </p:spTree>
    <p:extLst>
      <p:ext uri="{BB962C8B-B14F-4D97-AF65-F5344CB8AC3E}">
        <p14:creationId xmlns:p14="http://schemas.microsoft.com/office/powerpoint/2010/main" val="2847975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Background –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7" y="2204865"/>
            <a:ext cx="8064896" cy="4104456"/>
          </a:xfrm>
        </p:spPr>
        <p:txBody>
          <a:bodyPr/>
          <a:lstStyle/>
          <a:p>
            <a:pPr marL="0" lvl="2" indent="0">
              <a:buClr>
                <a:srgbClr val="FF0000"/>
              </a:buClr>
              <a:buNone/>
            </a:pPr>
            <a:r>
              <a:rPr lang="en-US" dirty="0">
                <a:solidFill>
                  <a:srgbClr val="333399"/>
                </a:solidFill>
              </a:rPr>
              <a:t>Library of ECC deliverables</a:t>
            </a:r>
          </a:p>
          <a:p>
            <a:pPr marL="742950" lvl="2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300" dirty="0">
                <a:solidFill>
                  <a:srgbClr val="333399"/>
                </a:solidFill>
              </a:rPr>
              <a:t>ECC Decisions;</a:t>
            </a:r>
          </a:p>
          <a:p>
            <a:pPr marL="742950" lvl="2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300" dirty="0">
                <a:solidFill>
                  <a:srgbClr val="333399"/>
                </a:solidFill>
              </a:rPr>
              <a:t>ECC Recommendations; </a:t>
            </a:r>
          </a:p>
          <a:p>
            <a:pPr marL="742950" lvl="2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300" dirty="0">
                <a:solidFill>
                  <a:srgbClr val="333399"/>
                </a:solidFill>
              </a:rPr>
              <a:t>ECC Reports; </a:t>
            </a:r>
          </a:p>
          <a:p>
            <a:pPr marL="742950" lvl="2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300" dirty="0">
                <a:solidFill>
                  <a:srgbClr val="333399"/>
                </a:solidFill>
              </a:rPr>
              <a:t>CEPT Reports </a:t>
            </a:r>
            <a:r>
              <a:rPr lang="en-GB" sz="1300" dirty="0">
                <a:solidFill>
                  <a:srgbClr val="333399"/>
                </a:solidFill>
              </a:rPr>
              <a:t>in response to Mandates from the European Commission;</a:t>
            </a:r>
            <a:endParaRPr lang="en-US" sz="1300" dirty="0">
              <a:solidFill>
                <a:srgbClr val="333399"/>
              </a:solidFill>
            </a:endParaRPr>
          </a:p>
          <a:p>
            <a:pPr marL="742950" lvl="2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1300" dirty="0">
                <a:solidFill>
                  <a:srgbClr val="333399"/>
                </a:solidFill>
              </a:rPr>
              <a:t>ECO Reports (results of internal studies).</a:t>
            </a:r>
            <a:endParaRPr lang="en-US" sz="1300" dirty="0">
              <a:solidFill>
                <a:srgbClr val="333399"/>
              </a:solidFill>
            </a:endParaRPr>
          </a:p>
          <a:p>
            <a:pPr marL="0" lvl="2" indent="0">
              <a:buClr>
                <a:srgbClr val="FF0000"/>
              </a:buClr>
              <a:buNone/>
            </a:pPr>
            <a:endParaRPr lang="da-DK" dirty="0">
              <a:solidFill>
                <a:srgbClr val="333399"/>
              </a:solidFill>
            </a:endParaRPr>
          </a:p>
          <a:p>
            <a:pPr marL="0" lvl="2" indent="0">
              <a:buClr>
                <a:srgbClr val="FF0000"/>
              </a:buClr>
              <a:buNone/>
            </a:pPr>
            <a:r>
              <a:rPr lang="da-DK" dirty="0">
                <a:solidFill>
                  <a:srgbClr val="333399"/>
                </a:solidFill>
              </a:rPr>
              <a:t>ECC Decisions review</a:t>
            </a:r>
          </a:p>
          <a:p>
            <a:pPr marL="742950" lvl="3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a-DK" sz="1100" dirty="0">
                <a:hlinkClick r:id="rId2"/>
              </a:rPr>
              <a:t>https://docdb.cept.org/document/category/ECC_Decisions/review</a:t>
            </a:r>
            <a:endParaRPr lang="en-US" sz="1100" dirty="0">
              <a:solidFill>
                <a:srgbClr val="333399"/>
              </a:solidFill>
            </a:endParaRPr>
          </a:p>
          <a:p>
            <a:pPr marL="0" lvl="2" indent="0">
              <a:buClr>
                <a:srgbClr val="FF0000"/>
              </a:buClr>
              <a:buNone/>
            </a:pPr>
            <a:endParaRPr lang="da-DK" dirty="0">
              <a:solidFill>
                <a:srgbClr val="333399"/>
              </a:solidFill>
              <a:hlinkClick r:id="rId2"/>
            </a:endParaRPr>
          </a:p>
          <a:p>
            <a:pPr marL="0" lvl="2" indent="0">
              <a:buClr>
                <a:srgbClr val="FF0000"/>
              </a:buClr>
              <a:buNone/>
            </a:pPr>
            <a:r>
              <a:rPr lang="en-US" dirty="0">
                <a:solidFill>
                  <a:srgbClr val="333399"/>
                </a:solidFill>
              </a:rPr>
              <a:t>Related information</a:t>
            </a:r>
          </a:p>
          <a:p>
            <a:pPr marL="742950" lvl="2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1300" dirty="0">
                <a:solidFill>
                  <a:srgbClr val="333399"/>
                </a:solidFill>
              </a:rPr>
              <a:t>National implementation information for ECC Decisions; </a:t>
            </a:r>
          </a:p>
          <a:p>
            <a:pPr marL="742950" lvl="2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1300" dirty="0">
                <a:solidFill>
                  <a:srgbClr val="333399"/>
                </a:solidFill>
              </a:rPr>
              <a:t>Additional informative documents such as the European Commission Decisions related to ECC deliverables; </a:t>
            </a:r>
          </a:p>
          <a:p>
            <a:pPr marL="742950" lvl="2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1300" dirty="0">
                <a:solidFill>
                  <a:srgbClr val="333399"/>
                </a:solidFill>
              </a:rPr>
              <a:t>Information about ETSI Harmonised Standard</a:t>
            </a:r>
            <a:r>
              <a:rPr lang="en-GB" sz="1200" dirty="0">
                <a:solidFill>
                  <a:srgbClr val="333399"/>
                </a:solidFill>
              </a:rPr>
              <a:t>s.</a:t>
            </a:r>
            <a:endParaRPr lang="en-US" sz="1200" dirty="0">
              <a:solidFill>
                <a:srgbClr val="333399"/>
              </a:solidFill>
            </a:endParaRPr>
          </a:p>
          <a:p>
            <a:pPr>
              <a:buClr>
                <a:srgbClr val="FF0000"/>
              </a:buClr>
            </a:pPr>
            <a:endParaRPr lang="en-US" sz="2000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22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605C0A-B34D-B9B9-6314-102BF86AE0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8680"/>
            <a:ext cx="9144000" cy="635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291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One example of download all files CSV</a:t>
            </a:r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E1E581-1235-0270-38A6-CD9DF83B7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36" y="2156012"/>
            <a:ext cx="7958994" cy="447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684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2EC56-4905-017C-C55E-BD3908DD2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50A78-3406-9BFD-9319-342521ACA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One example of download all files CSV</a:t>
            </a:r>
            <a:br>
              <a:rPr lang="en-GB" dirty="0"/>
            </a:br>
            <a:r>
              <a:rPr lang="en-GB" dirty="0"/>
              <a:t>(with frequencies), ETSI ENs in column M</a:t>
            </a:r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67540C-9638-3493-517F-CC52082966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D1C0C2-EC0D-F384-C918-143740E55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17620"/>
            <a:ext cx="9144000" cy="342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42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Search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860032" y="2132856"/>
            <a:ext cx="4283967" cy="4709468"/>
          </a:xfrm>
        </p:spPr>
        <p:txBody>
          <a:bodyPr/>
          <a:lstStyle/>
          <a:p>
            <a:pPr>
              <a:buClr>
                <a:srgbClr val="FF0000"/>
              </a:buClr>
            </a:pPr>
            <a:endParaRPr lang="en-US" sz="2000" dirty="0">
              <a:solidFill>
                <a:srgbClr val="333399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99"/>
                </a:solidFill>
              </a:rPr>
              <a:t>Two types of search functions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99"/>
                </a:solidFill>
              </a:rPr>
              <a:t>Quick search (text field)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99"/>
                </a:solidFill>
              </a:rPr>
              <a:t>Work in progress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99"/>
                </a:solidFill>
              </a:rPr>
              <a:t>Advanced search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99"/>
                </a:solidFill>
              </a:rPr>
              <a:t>Frequency range;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99"/>
                </a:solidFill>
              </a:rPr>
              <a:t>Application term (EFIS);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99"/>
                </a:solidFill>
              </a:rPr>
              <a:t>ETSI Harmonised Standard;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33399"/>
                </a:solidFill>
              </a:rPr>
              <a:t>Responsible group.</a:t>
            </a:r>
          </a:p>
          <a:p>
            <a:pPr marL="457200" lvl="1" indent="0">
              <a:buClr>
                <a:srgbClr val="FF0000"/>
              </a:buClr>
              <a:buNone/>
            </a:pPr>
            <a:endParaRPr lang="en-US" sz="1800" dirty="0">
              <a:solidFill>
                <a:srgbClr val="33339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4864"/>
            <a:ext cx="4529723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200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155" y="1446213"/>
            <a:ext cx="7543800" cy="533400"/>
          </a:xfrm>
        </p:spPr>
        <p:txBody>
          <a:bodyPr/>
          <a:lstStyle/>
          <a:p>
            <a:r>
              <a:rPr lang="en-GB" sz="2200" dirty="0"/>
              <a:t>What to find in each category of an ECC deliverable?</a:t>
            </a:r>
            <a:endParaRPr lang="da-DK" sz="2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Footer copy here</a:t>
            </a:r>
            <a:endParaRPr lang="en-US" sz="1400" dirty="0">
              <a:solidFill>
                <a:schemeClr val="tx1"/>
              </a:solidFill>
              <a:latin typeface="Times" pitchFamily="-3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71592" y="2276872"/>
            <a:ext cx="3672408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200"/>
              </a:spcBef>
              <a:spcAft>
                <a:spcPts val="300"/>
              </a:spcAft>
              <a:buClr>
                <a:srgbClr val="D2232A"/>
              </a:buClr>
              <a:buFont typeface="Wingdings"/>
              <a:buChar char=""/>
            </a:pPr>
            <a:r>
              <a:rPr lang="en-GB" sz="1500" dirty="0">
                <a:latin typeface="Arial"/>
                <a:ea typeface="Calibri"/>
                <a:cs typeface="Times New Roman"/>
              </a:rPr>
              <a:t>For each category of deliverables, the category main page (e.g. </a:t>
            </a:r>
            <a:r>
              <a:rPr lang="en-GB" sz="1500" u="sng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2"/>
              </a:rPr>
              <a:t>for ECC Decision</a:t>
            </a:r>
            <a:r>
              <a:rPr lang="en-GB" sz="1500" dirty="0">
                <a:latin typeface="Arial"/>
                <a:ea typeface="Calibri"/>
                <a:cs typeface="Times New Roman"/>
              </a:rPr>
              <a:t>) gives access to all deliverables from this category with:</a:t>
            </a:r>
            <a:endParaRPr lang="da-DK" sz="1500" dirty="0">
              <a:latin typeface="Arial"/>
              <a:ea typeface="Calibri"/>
              <a:cs typeface="Times New Roman"/>
            </a:endParaRPr>
          </a:p>
          <a:p>
            <a:pPr marL="800100" lvl="1" indent="-342900" algn="just">
              <a:spcBef>
                <a:spcPts val="1200"/>
              </a:spcBef>
              <a:spcAft>
                <a:spcPts val="300"/>
              </a:spcAft>
              <a:buClr>
                <a:srgbClr val="D2232A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500" dirty="0">
                <a:latin typeface="Arial"/>
                <a:ea typeface="Calibri"/>
                <a:cs typeface="Times New Roman"/>
              </a:rPr>
              <a:t>Direct access to all texts;</a:t>
            </a:r>
            <a:endParaRPr lang="da-DK" sz="1500" dirty="0">
              <a:latin typeface="Arial"/>
              <a:ea typeface="Calibri"/>
              <a:cs typeface="Times New Roman"/>
            </a:endParaRPr>
          </a:p>
          <a:p>
            <a:pPr marL="800100" lvl="1" indent="-342900" algn="just">
              <a:spcBef>
                <a:spcPts val="1200"/>
              </a:spcBef>
              <a:spcAft>
                <a:spcPts val="300"/>
              </a:spcAft>
              <a:buClr>
                <a:srgbClr val="D2232A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500" dirty="0">
                <a:latin typeface="Arial"/>
                <a:ea typeface="Calibri"/>
                <a:cs typeface="Times New Roman"/>
              </a:rPr>
              <a:t>Options for sorting (date of publication, reference number);</a:t>
            </a:r>
            <a:endParaRPr lang="da-DK" sz="1500" dirty="0">
              <a:latin typeface="Arial"/>
              <a:ea typeface="Calibri"/>
              <a:cs typeface="Times New Roman"/>
            </a:endParaRPr>
          </a:p>
          <a:p>
            <a:pPr marL="800100" lvl="1" indent="-342900" algn="just">
              <a:spcBef>
                <a:spcPts val="1200"/>
              </a:spcBef>
              <a:spcAft>
                <a:spcPts val="300"/>
              </a:spcAft>
              <a:buClr>
                <a:srgbClr val="D2232A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500" dirty="0">
                <a:latin typeface="Arial"/>
                <a:ea typeface="Calibri"/>
                <a:cs typeface="Times New Roman"/>
              </a:rPr>
              <a:t>Filter by status (default: active, all, withdrawn).</a:t>
            </a:r>
            <a:endParaRPr lang="da-DK" sz="1500" dirty="0">
              <a:effectLst/>
              <a:latin typeface="Arial"/>
              <a:ea typeface="Calibri"/>
              <a:cs typeface="Times New Roman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226359-8E50-37D9-E1D9-B8C2A2D7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2" y="2257622"/>
            <a:ext cx="5400000" cy="297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67327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BFC5C8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CDFE0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">
      <a:dk1>
        <a:srgbClr val="000000"/>
      </a:dk1>
      <a:lt1>
        <a:srgbClr val="BFC5C8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CDFE0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7397DE0C802142AFB0136569611215" ma:contentTypeVersion="18" ma:contentTypeDescription="Create a new document." ma:contentTypeScope="" ma:versionID="6fdac4e22edc6eb482bba888a81e4aae">
  <xsd:schema xmlns:xsd="http://www.w3.org/2001/XMLSchema" xmlns:xs="http://www.w3.org/2001/XMLSchema" xmlns:p="http://schemas.microsoft.com/office/2006/metadata/properties" xmlns:ns2="d4255d4f-b660-4ca3-ba49-4e7bf63d41a1" xmlns:ns3="e6f3b174-eae9-4ca3-82a7-08b50218f9e5" targetNamespace="http://schemas.microsoft.com/office/2006/metadata/properties" ma:root="true" ma:fieldsID="2ab8589f186a8ac903c7f0546c7581de" ns2:_="" ns3:_="">
    <xsd:import namespace="d4255d4f-b660-4ca3-ba49-4e7bf63d41a1"/>
    <xsd:import namespace="e6f3b174-eae9-4ca3-82a7-08b50218f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55d4f-b660-4ca3-ba49-4e7bf63d41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35b376-a3a2-426a-9fc5-6d8960fb2b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3b174-eae9-4ca3-82a7-08b50218f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8def56-cc85-4e09-aeec-70063ba282e5}" ma:internalName="TaxCatchAll" ma:showField="CatchAllData" ma:web="e6f3b174-eae9-4ca3-82a7-08b50218f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f3b174-eae9-4ca3-82a7-08b50218f9e5" xsi:nil="true"/>
    <lcf76f155ced4ddcb4097134ff3c332f xmlns="d4255d4f-b660-4ca3-ba49-4e7bf63d41a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2ED2C5C-A6DE-43DF-8DFF-CAF4844CC1B1}"/>
</file>

<file path=customXml/itemProps2.xml><?xml version="1.0" encoding="utf-8"?>
<ds:datastoreItem xmlns:ds="http://schemas.openxmlformats.org/officeDocument/2006/customXml" ds:itemID="{31F16C9A-F565-4AAD-B06E-91BF493D5BAD}"/>
</file>

<file path=customXml/itemProps3.xml><?xml version="1.0" encoding="utf-8"?>
<ds:datastoreItem xmlns:ds="http://schemas.openxmlformats.org/officeDocument/2006/customXml" ds:itemID="{B47136F8-DA0A-477E-9B8B-E1626C966F64}"/>
</file>

<file path=docProps/app.xml><?xml version="1.0" encoding="utf-8"?>
<Properties xmlns="http://schemas.openxmlformats.org/officeDocument/2006/extended-properties" xmlns:vt="http://schemas.openxmlformats.org/officeDocument/2006/docPropsVTypes">
  <TotalTime>3391</TotalTime>
  <Words>722</Words>
  <Application>Microsoft Office PowerPoint</Application>
  <PresentationFormat>On-screen Show (4:3)</PresentationFormat>
  <Paragraphs>109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Times</vt:lpstr>
      <vt:lpstr>Wingdings</vt:lpstr>
      <vt:lpstr>Blank Presentation</vt:lpstr>
      <vt:lpstr>1_Blank Presentation</vt:lpstr>
      <vt:lpstr>Session 6 ECO Documentation Database </vt:lpstr>
      <vt:lpstr>ECO Documentation Database - (DocDB) https://docdb.cept.org/home</vt:lpstr>
      <vt:lpstr>Background - 1</vt:lpstr>
      <vt:lpstr>Background – 2</vt:lpstr>
      <vt:lpstr>PowerPoint Presentation</vt:lpstr>
      <vt:lpstr>One example of download all files CSV</vt:lpstr>
      <vt:lpstr>One example of download all files CSV (with frequencies), ETSI ENs in column M</vt:lpstr>
      <vt:lpstr>Search</vt:lpstr>
      <vt:lpstr>What to find in each category of an ECC deliverable?</vt:lpstr>
      <vt:lpstr>National implementation status</vt:lpstr>
      <vt:lpstr>Update of national implementation status</vt:lpstr>
      <vt:lpstr>Overview of ETSI Harmonised Standards</vt:lpstr>
      <vt:lpstr>ECO contacts for ECO Documentation Database</vt:lpstr>
      <vt:lpstr>PowerPoint Presentation</vt:lpstr>
    </vt:vector>
  </TitlesOfParts>
  <Company>WTA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PHB/TW</dc:creator>
  <cp:lastModifiedBy>ECO</cp:lastModifiedBy>
  <cp:revision>257</cp:revision>
  <cp:lastPrinted>2016-04-04T06:40:45Z</cp:lastPrinted>
  <dcterms:created xsi:type="dcterms:W3CDTF">2011-05-10T00:01:45Z</dcterms:created>
  <dcterms:modified xsi:type="dcterms:W3CDTF">2025-03-21T08:49:34Z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0x0101008C7397DE0C802142AFB0136569611215</vt:lpwstr>
  </property>
</Properties>
</file>